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03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91" d="100"/>
          <a:sy n="91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104385-C842-4B65-9336-64B8CDEF9477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2022-06-06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jpe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jpe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2819398" y="320039"/>
          <a:ext cx="6553204" cy="6217921"/>
        </p:xfrm>
        <a:graphic>
          <a:graphicData uri="http://schemas.openxmlformats.org/drawingml/2006/table">
            <a:tbl>
              <a:tblPr firstRow="1" bandRow="1"/>
              <a:tblGrid>
                <a:gridCol w="1845596"/>
                <a:gridCol w="784601"/>
                <a:gridCol w="784601"/>
                <a:gridCol w="784601"/>
                <a:gridCol w="784601"/>
                <a:gridCol w="784601"/>
                <a:gridCol w="784601"/>
              </a:tblGrid>
              <a:tr h="4343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파일명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TP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FP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Recall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Precision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점수(%)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fall1.mp4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fall2.mp4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fall3.mp4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fall4.mp4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fire1.mp4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fire2.mp4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fire3.mp4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Intrusion1.mp4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Intrusion2.mp4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Intrusion3.mp4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Intrusion4.mp4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Intrusion5.mp4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loiter1.mp4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loiter2.mp4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loiter3.mp4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loiter4.mp4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loiter5.mp4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LOITERING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0.8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0.8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FALLDOWN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0.5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66.7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FIREDETECTION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0.333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0.333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33.3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종합결과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7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9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0.471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0.533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50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"/>
          <p:cNvGrpSpPr/>
          <p:nvPr/>
        </p:nvGrpSpPr>
        <p:grpSpPr>
          <a:xfrm rot="0">
            <a:off x="3074167" y="1589854"/>
            <a:ext cx="5890114" cy="3678292"/>
            <a:chOff x="164018" y="2042118"/>
            <a:chExt cx="5754043" cy="3678292"/>
          </a:xfrm>
          <a:solidFill>
            <a:schemeClr val="bg1"/>
          </a:solidFill>
        </p:grpSpPr>
        <p:sp>
          <p:nvSpPr>
            <p:cNvPr id="7" name=""/>
            <p:cNvSpPr/>
            <p:nvPr/>
          </p:nvSpPr>
          <p:spPr>
            <a:xfrm>
              <a:off x="164018" y="2042118"/>
              <a:ext cx="1758461" cy="157441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영상</a:t>
              </a:r>
              <a:r>
                <a:rPr xmlns:mc="http://schemas.openxmlformats.org/markup-compatibility/2006" xmlns:hp="http://schemas.haansoft.com/office/presentation/8.0" lang="en-US" altLang="ko-KR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 </a:t>
              </a: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분할</a:t>
              </a:r>
              <a:endParaRPr xmlns:mc="http://schemas.openxmlformats.org/markup-compatibility/2006" xmlns:hp="http://schemas.haansoft.com/office/presentation/8.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한컴돋움"/>
                <a:ea typeface="한컴돋움"/>
              </a:endParaRPr>
            </a:p>
          </p:txBody>
        </p:sp>
        <p:sp>
          <p:nvSpPr>
            <p:cNvPr id="8" name=""/>
            <p:cNvSpPr/>
            <p:nvPr/>
          </p:nvSpPr>
          <p:spPr>
            <a:xfrm>
              <a:off x="2147207" y="2042118"/>
              <a:ext cx="1758461" cy="1574418"/>
            </a:xfrm>
            <a:prstGeom prst="rect">
              <a:avLst/>
            </a:prstGeom>
            <a:grpFill/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객체 인식</a:t>
              </a:r>
  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한컴돋움"/>
                <a:ea typeface="한컴돋움"/>
              </a:endParaRPr>
            </a:p>
          </p:txBody>
        </p:sp>
        <p:sp>
          <p:nvSpPr>
            <p:cNvPr id="9" name=""/>
            <p:cNvSpPr/>
            <p:nvPr/>
          </p:nvSpPr>
          <p:spPr>
            <a:xfrm>
              <a:off x="4159600" y="2042118"/>
              <a:ext cx="1758461" cy="1574418"/>
            </a:xfrm>
            <a:prstGeom prst="rect">
              <a:avLst/>
            </a:prstGeom>
            <a:grpFill/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객체 추적</a:t>
              </a:r>
  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한컴돋움"/>
                <a:ea typeface="한컴돋움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164018" y="4145991"/>
              <a:ext cx="1758461" cy="1574418"/>
            </a:xfrm>
            <a:prstGeom prst="rect">
              <a:avLst/>
            </a:prstGeom>
            <a:grpFill/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웹사이트에서</a:t>
              </a:r>
              <a:r>
                <a:rPr xmlns:mc="http://schemas.openxmlformats.org/markup-compatibility/2006" xmlns:hp="http://schemas.haansoft.com/office/presentation/8.0" lang="en-US" altLang="ko-KR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 </a:t>
              </a: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이상행동 </a:t>
              </a:r>
              <a:endParaRPr xmlns:mc="http://schemas.openxmlformats.org/markup-compatibility/2006" xmlns:hp="http://schemas.haansoft.com/office/presentation/8.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한컴돋움"/>
                <a:ea typeface="한컴돋움"/>
              </a:endParaRPr>
            </a:p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영상 출력</a:t>
              </a:r>
  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한컴돋움"/>
                <a:ea typeface="한컴돋움"/>
              </a:endParaRPr>
            </a:p>
          </p:txBody>
        </p:sp>
        <p:sp>
          <p:nvSpPr>
            <p:cNvPr id="11" name=""/>
            <p:cNvSpPr/>
            <p:nvPr/>
          </p:nvSpPr>
          <p:spPr>
            <a:xfrm>
              <a:off x="2162487" y="4145991"/>
              <a:ext cx="1758461" cy="1574418"/>
            </a:xfrm>
            <a:prstGeom prst="rect">
              <a:avLst/>
            </a:prstGeom>
            <a:grpFill/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경고 메시지 </a:t>
              </a:r>
              <a:endParaRPr xmlns:mc="http://schemas.openxmlformats.org/markup-compatibility/2006" xmlns:hp="http://schemas.haansoft.com/office/presentation/8.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한컴돋움"/>
                <a:ea typeface="한컴돋움"/>
              </a:endParaRPr>
            </a:p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전송</a:t>
              </a:r>
  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한컴돋움"/>
                <a:ea typeface="한컴돋움"/>
              </a:endParaRPr>
            </a:p>
          </p:txBody>
        </p:sp>
        <p:sp>
          <p:nvSpPr>
            <p:cNvPr id="12" name=""/>
            <p:cNvSpPr/>
            <p:nvPr/>
          </p:nvSpPr>
          <p:spPr>
            <a:xfrm>
              <a:off x="4158029" y="4145991"/>
              <a:ext cx="1758461" cy="1574418"/>
            </a:xfrm>
            <a:prstGeom prst="rect">
              <a:avLst/>
            </a:prstGeom>
            <a:grpFill/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이상행동 </a:t>
              </a:r>
              <a:endParaRPr xmlns:mc="http://schemas.openxmlformats.org/markup-compatibility/2006" xmlns:hp="http://schemas.haansoft.com/office/presentation/8.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한컴돋움"/>
                <a:ea typeface="한컴돋움"/>
              </a:endParaRPr>
            </a:p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b="1" i="0" strike="noStrike" mc:Ignorable="hp" hp:hslEmbossed="0">
                  <a:solidFill>
                    <a:srgbClr val="000000">
                      <a:alpha val="100000"/>
                    </a:srgbClr>
                  </a:solidFill>
                  <a:latin typeface="한컴돋움"/>
                  <a:ea typeface="한컴돋움"/>
                </a:rPr>
                <a:t>탐지</a:t>
              </a:r>
              <a:endParaRPr xmlns:mc="http://schemas.openxmlformats.org/markup-compatibility/2006" xmlns:hp="http://schemas.haansoft.com/office/presentation/8.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한컴돋움"/>
                <a:ea typeface="한컴돋움"/>
              </a:endParaRPr>
            </a:p>
          </p:txBody>
        </p:sp>
      </p:grpSp>
      <p:sp>
        <p:nvSpPr>
          <p:cNvPr id="15" name=""/>
          <p:cNvSpPr/>
          <p:nvPr/>
        </p:nvSpPr>
        <p:spPr>
          <a:xfrm>
            <a:off x="4600052" y="2146788"/>
            <a:ext cx="774561" cy="397747"/>
          </a:xfrm>
          <a:prstGeom prst="rightArrow">
            <a:avLst>
              <a:gd name="adj1" fmla="val 50000"/>
              <a:gd name="adj2" fmla="val 50000"/>
            </a:avLst>
          </a:prstGeom>
          <a:gradFill flip="xy" rotWithShape="1">
            <a:gsLst>
              <a:gs pos="0">
                <a:srgbClr val="081525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6650753" y="2146788"/>
            <a:ext cx="774561" cy="397747"/>
          </a:xfrm>
          <a:prstGeom prst="rightArrow">
            <a:avLst>
              <a:gd name="adj1" fmla="val 50000"/>
              <a:gd name="adj2" fmla="val 50000"/>
            </a:avLst>
          </a:prstGeom>
          <a:gradFill flip="xy" rotWithShape="1">
            <a:gsLst>
              <a:gs pos="0">
                <a:srgbClr val="081525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10800000" scaled="1"/>
            <a:tileRect/>
          </a:gra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" name=""/>
          <p:cNvSpPr/>
          <p:nvPr/>
        </p:nvSpPr>
        <p:spPr>
          <a:xfrm>
            <a:off x="4600052" y="4282064"/>
            <a:ext cx="774561" cy="397746"/>
          </a:xfrm>
          <a:prstGeom prst="leftArrow">
            <a:avLst>
              <a:gd name="adj1" fmla="val 50000"/>
              <a:gd name="adj2" fmla="val 50000"/>
            </a:avLst>
          </a:prstGeom>
          <a:gradFill flip="xy" rotWithShape="1">
            <a:gsLst>
              <a:gs pos="0">
                <a:srgbClr val="081525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9" name=""/>
          <p:cNvSpPr/>
          <p:nvPr/>
        </p:nvSpPr>
        <p:spPr>
          <a:xfrm>
            <a:off x="6650753" y="4282064"/>
            <a:ext cx="774561" cy="397746"/>
          </a:xfrm>
          <a:prstGeom prst="leftArrow">
            <a:avLst>
              <a:gd name="adj1" fmla="val 50000"/>
              <a:gd name="adj2" fmla="val 50000"/>
            </a:avLst>
          </a:prstGeom>
          <a:gradFill flip="xy" rotWithShape="1">
            <a:gsLst>
              <a:gs pos="0">
                <a:srgbClr val="081525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1905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0" name=""/>
          <p:cNvSpPr/>
          <p:nvPr/>
        </p:nvSpPr>
        <p:spPr>
          <a:xfrm>
            <a:off x="8723540" y="2261925"/>
            <a:ext cx="889383" cy="241788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gradFill flip="xy" rotWithShape="1">
            <a:gsLst>
              <a:gs pos="0">
                <a:srgbClr val="081525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2667000" y="2508885"/>
          <a:ext cx="6858000" cy="1840230"/>
        </p:xfrm>
        <a:graphic>
          <a:graphicData uri="http://schemas.openxmlformats.org/drawingml/2006/table">
            <a:tbl>
              <a:tblPr firstRow="1" bandRow="1"/>
              <a:tblGrid>
                <a:gridCol w="1577340"/>
                <a:gridCol w="5280660"/>
              </a:tblGrid>
              <a:tr h="21780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no.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Goal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지능형 CCTV 시장조사, 소요 기술 사전조사, 프로젝트 플래닝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#1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Minimal Viable Product(최소기능제품) 모델, 시스템 등 범위 선정 및 구축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#2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침입 / 배회 / 쓰러짐 등 객체 행동 인식 알고리즘 탑재 서버 시스템 구축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#3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행동 인식 알고리즘 성능 고도화, 분산 저장/처리 서버 시스템 구축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#4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관리자용 웹 기반 UI 제작, 서버 시스템 안정성 강화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#5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웹 서버, 서버 시스템 성능 평가 및 수정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3486150" y="2292667"/>
          <a:ext cx="5544177" cy="2101215"/>
        </p:xfrm>
        <a:graphic>
          <a:graphicData uri="http://schemas.openxmlformats.org/drawingml/2006/table">
            <a:tbl>
              <a:tblPr firstRow="1" bandRow="1"/>
              <a:tblGrid>
                <a:gridCol w="3878580"/>
                <a:gridCol w="796164"/>
                <a:gridCol w="869433"/>
              </a:tblGrid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#0 (User Stories)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달성여부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달성률(%)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지능형 CCTV 업계 동향 조사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지능형 CCTV 관련 논문 및 학술지 조사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YOLOv5, Deepsort, Openpose 등 기성 머신러닝 모델 조사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#1, #2 계획 수립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결과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3486149" y="1925002"/>
          <a:ext cx="5460442" cy="2836545"/>
        </p:xfrm>
        <a:graphic>
          <a:graphicData uri="http://schemas.openxmlformats.org/drawingml/2006/table">
            <a:tbl>
              <a:tblPr firstRow="1" bandRow="1"/>
              <a:tblGrid>
                <a:gridCol w="3878580"/>
                <a:gridCol w="806631"/>
                <a:gridCol w="775231"/>
              </a:tblGrid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#1 User Stories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달성여부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달성률(%)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사람을 인식할 수 있다.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사용자가 원하는 금지구역을 설정할 수 있다.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금지구역에 침입하는 사람을 탐지한다.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인식된 사람이 배회중인지 탐지한다.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X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인식된 사람이 쓰러지는 것을 탐지한다.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인식된 사람이 쓰러지는 것을 탐지한다.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결과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83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3486150" y="2108835"/>
          <a:ext cx="5449976" cy="2468880"/>
        </p:xfrm>
        <a:graphic>
          <a:graphicData uri="http://schemas.openxmlformats.org/drawingml/2006/table">
            <a:tbl>
              <a:tblPr firstRow="1" bandRow="1"/>
              <a:tblGrid>
                <a:gridCol w="3878580"/>
                <a:gridCol w="743829"/>
                <a:gridCol w="827567"/>
              </a:tblGrid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#2 User Stories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달성여부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달성률(%)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인식된 사람이 배회중인지 탐지한다.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금지구역별로 id를 부여해서 관리할 수 있다.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CCTV별로 id를 부여해서 관리할 수 있다.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처리된 영상을 어디서든 볼 수 있다.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탐지된 이상행동을 관리자에게 경고한다.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X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결과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3486149" y="1340167"/>
          <a:ext cx="5491842" cy="4006215"/>
        </p:xfrm>
        <a:graphic>
          <a:graphicData uri="http://schemas.openxmlformats.org/drawingml/2006/table">
            <a:tbl>
              <a:tblPr firstRow="1" bandRow="1"/>
              <a:tblGrid>
                <a:gridCol w="3878580"/>
                <a:gridCol w="775230"/>
                <a:gridCol w="838032"/>
              </a:tblGrid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#3 User Stories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달성여부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달성률(%)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사용자 설정구역에 침입하는 사람을 탐지한다. (성능개선)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사용자 설정구역에서 배회중인 사람을 탐지한다. (성능개선)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인식된 사람이 쓰러지는 것을 탐지한다. (성능개선)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탐지된 이상행동을 관리자에게 경고한다.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탐지된 객체별로 고유의 id를 부여하여 특정할 수 있다.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화재를 인식해서 관리자에게 경고한다.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이상행동의 패턴을 관리자가 분석, 확인할 수 있게 한다.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Spark / Kafka 클러스터 시스템을 구축한다. (Epic)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1592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다중 구역 설정을 가능케 하여 침입/배회 등 기능별 구역을 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설정한다. (Epic)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결과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3486150" y="2075497"/>
          <a:ext cx="5418574" cy="2535555"/>
        </p:xfrm>
        <a:graphic>
          <a:graphicData uri="http://schemas.openxmlformats.org/drawingml/2006/table">
            <a:tbl>
              <a:tblPr firstRow="1" bandRow="1"/>
              <a:tblGrid>
                <a:gridCol w="3878580"/>
                <a:gridCol w="743829"/>
                <a:gridCol w="796165"/>
              </a:tblGrid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#4 User Stories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달성여부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달성률(%)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처리된 영상을 웹 사이트에서 볼 수 있다. (웹 UI 구축)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시스템 성능테스트 및 최소 사양 규정 정의 (Epic)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알고리즘 코드 정리 및 코드북 작성 (Epic)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KISA 인증기준 이상행동 탐지 모델 성능 평가 (Epic)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이상행동 탐지 후처리가 된 이미지를 웹에서 조회할 수 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있다.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X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결과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3486150" y="2443162"/>
          <a:ext cx="5439507" cy="1800225"/>
        </p:xfrm>
        <a:graphic>
          <a:graphicData uri="http://schemas.openxmlformats.org/drawingml/2006/table">
            <a:tbl>
              <a:tblPr firstRow="1" bandRow="1"/>
              <a:tblGrid>
                <a:gridCol w="3878580"/>
                <a:gridCol w="743829"/>
                <a:gridCol w="817097"/>
              </a:tblGrid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Sprint #5 User Stories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달성여부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달성률(%)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웹 UI 기반 성능테스트 (Epic)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시스템 안정성 테스트 (Epic)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●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0828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이상행동 탐지 후처리가 된 이미지를 웹에서 조회할 수 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있다.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80808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X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80808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17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결과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67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2704533" y="320039"/>
          <a:ext cx="6782934" cy="6217921"/>
        </p:xfrm>
        <a:graphic>
          <a:graphicData uri="http://schemas.openxmlformats.org/drawingml/2006/table">
            <a:tbl>
              <a:tblPr firstRow="1" bandRow="1"/>
              <a:tblGrid>
                <a:gridCol w="1905318"/>
                <a:gridCol w="812935"/>
                <a:gridCol w="812935"/>
                <a:gridCol w="812935"/>
                <a:gridCol w="812935"/>
                <a:gridCol w="812935"/>
                <a:gridCol w="812935"/>
              </a:tblGrid>
              <a:tr h="4343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파일명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TP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FP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Recall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Precision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점수(%)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fall1.mp4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fall2.mp4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fall3.mp4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fall4.mp4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fire1.mp4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fire2.mp4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fire3.mp4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Intrusion1.mp4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Intrusion2.mp4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Intrusion3.mp4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Intrusion4.mp4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Intrusion5.mp4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loiter1.mp4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loiter2.mp4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loiter3.mp4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loiter4.mp4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loiter5.mp4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LOITERING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5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INTRUSION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5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FALLDOWN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0.5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66.7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FIREDETECTION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6289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종합결과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15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0.882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93.8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3205066" y="1552575"/>
          <a:ext cx="5739057" cy="3752850"/>
        </p:xfrm>
        <a:graphic>
          <a:graphicData uri="http://schemas.openxmlformats.org/drawingml/2006/table">
            <a:tbl>
              <a:tblPr firstRow="1" bandRow="1"/>
              <a:tblGrid>
                <a:gridCol w="646746"/>
                <a:gridCol w="1274506"/>
                <a:gridCol w="1268790"/>
                <a:gridCol w="1274506"/>
                <a:gridCol w="1274506"/>
              </a:tblGrid>
              <a:tr h="4343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이벤트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정의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이벤트 시작 시각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정상검출 시간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특이사항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9582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침입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1명또는 다수의 사람(2명,3명)이 특정 영역을10초 이상 침입하는 상황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사람의 몸 전체가 침입 영역에 진입한 시각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침입 상황 발생(이벤트 시작 시각)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2초 전부터 이후10초 이내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다수가 침입할 경우 처음 사람을 기준으로 함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7867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배회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1명또는 다수의 사람(2명,3명)이 특정 영역에서 배회하는 상황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사람의 몸 전체가 배회 영역에진입한 후10초 경과한 시각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배회 상황 발생(이벤트 시작 시각)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2초 전부터 이후10초 이내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다수가 배회할 경우 처음 사람을 기준으로 함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7867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쓰러짐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1명또는 다수의 사람(2명,3명)이 쓰러진 상황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사람이 쓰러져서 주저않는 시각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쓰러짐 상황 발생(이벤트 시작 시각)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2초 전부터 이후10초 이내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다수가 쓰러질 경우 처음 사람을 기준으로 함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78676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화재 감지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화재가 발생하여 불꽃이 생긴 상황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화재가 발생한 시각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화재 상황 발생(이벤트 시작 시각)</a:t>
                      </a: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2초 전부터 이후10초 이내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다수의 화재가 발생할 경우 처음 사람을 기준으로 함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0">
                      <a:noFill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"/>
          <p:cNvGraphicFramePr>
            <a:graphicFrameLocks noGrp="1"/>
          </p:cNvGraphicFramePr>
          <p:nvPr/>
        </p:nvGraphicFramePr>
        <p:xfrm>
          <a:off x="3465195" y="2263668"/>
          <a:ext cx="5261610" cy="2103120"/>
        </p:xfrm>
        <a:graphic>
          <a:graphicData uri="http://schemas.openxmlformats.org/drawingml/2006/table">
            <a:tbl>
              <a:tblPr firstRow="1" bandRow="1"/>
              <a:tblGrid>
                <a:gridCol w="1196340"/>
                <a:gridCol w="2032635"/>
                <a:gridCol w="2032635"/>
              </a:tblGrid>
              <a:tr h="2416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최소사양(카메라 1대)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권장사양(카메라 3대)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T>
                    <a:lnB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3394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운영체제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Linux 64bit 시스템 (Ubuntu 20.04 LTS 권장)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2286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3394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카메라 해상도</a:t>
                      </a:r>
                      <a:endParaRPr xmlns:mc="http://schemas.openxmlformats.org/markup-compatibility/2006" xmlns:hp="http://schemas.haansoft.com/office/presentation/8.0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1080P FHD 이하 해상도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0">
                      <a:noFill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3394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CPU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Intel i3 이상 | Ryzen 3 이상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Intel i5 이상 | Ryzen 5 이상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 row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그래픽 카드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Nvidia GTX 1050 이상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Nvidia GTX 1060 이상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0">
                      <a:noFill/>
                    </a:lnB>
                  </a:tcPr>
                </a:tc>
              </a:tr>
              <a:tr h="187974">
                <a:tc vMerge="1">
                  <a:txBody>
                    <a:bodyPr wrap="square">
                      <a:spAutoFit/>
                    </a:bodyPr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(VRAM : 4GB)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(VRAM : 6GB)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0">
                      <a:noFill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3394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RAM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8GB 이상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16GB 이상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3112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DISK 속도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읽기/쓰기 30MB/s 이상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100" b="0" i="0" u="none" strike="noStrike" mc:Ignorable="hp" hp:hslEmbossed="0">
                          <a:solidFill>
                            <a:srgbClr val="434242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읽기/쓰기 150MB/s 이상</a:t>
                      </a:r>
                      <a:endParaRPr xmlns:mc="http://schemas.openxmlformats.org/markup-compatibility/2006" xmlns:hp="http://schemas.haansoft.com/office/presentation/8.0" sz="1100" b="0" i="0" u="none" strike="noStrike" mc:Ignorable="hp" hp:hslEmbossed="0">
                        <a:solidFill>
                          <a:srgbClr val="434242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"/>
          <p:cNvGrpSpPr/>
          <p:nvPr/>
        </p:nvGrpSpPr>
        <p:grpSpPr>
          <a:xfrm rot="0">
            <a:off x="1607820" y="1027415"/>
            <a:ext cx="8976360" cy="4510035"/>
            <a:chOff x="0" y="0"/>
            <a:chExt cx="8976360" cy="4510035"/>
          </a:xfrm>
        </p:grpSpPr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2880360" cy="2160270"/>
            </a:xfrm>
            <a:prstGeom prst="rect">
              <a:avLst/>
            </a:prstGeom>
          </p:spPr>
        </p:pic>
        <p:pic>
          <p:nvPicPr>
            <p:cNvPr id="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039437" y="0"/>
              <a:ext cx="2880360" cy="2158469"/>
            </a:xfrm>
            <a:prstGeom prst="rect">
              <a:avLst/>
            </a:prstGeom>
          </p:spPr>
        </p:pic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000" y="0"/>
              <a:ext cx="2880360" cy="2158469"/>
            </a:xfrm>
            <a:prstGeom prst="rect">
              <a:avLst/>
            </a:prstGeom>
          </p:spPr>
        </p:pic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2349765"/>
              <a:ext cx="2880360" cy="2158469"/>
            </a:xfrm>
            <a:prstGeom prst="rect">
              <a:avLst/>
            </a:prstGeom>
          </p:spPr>
        </p:pic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039437" y="2347965"/>
              <a:ext cx="2880360" cy="2162070"/>
            </a:xfrm>
            <a:prstGeom prst="rect">
              <a:avLst/>
            </a:prstGeom>
          </p:spPr>
        </p:pic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96000" y="2349765"/>
              <a:ext cx="2880360" cy="215846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"/>
          <p:cNvGrpSpPr/>
          <p:nvPr/>
        </p:nvGrpSpPr>
        <p:grpSpPr>
          <a:xfrm rot="0">
            <a:off x="2422647" y="639157"/>
            <a:ext cx="7346705" cy="5579684"/>
            <a:chOff x="0" y="0"/>
            <a:chExt cx="7346705" cy="5579684"/>
          </a:xfrm>
        </p:grpSpPr>
        <p:pic>
          <p:nvPicPr>
            <p:cNvPr id="4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746255" y="2879346"/>
              <a:ext cx="3600450" cy="2700337"/>
            </a:xfrm>
            <a:prstGeom prst="rect">
              <a:avLst/>
            </a:prstGeom>
          </p:spPr>
        </p:pic>
        <p:pic>
          <p:nvPicPr>
            <p:cNvPr id="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746254" y="0"/>
              <a:ext cx="3600450" cy="2698087"/>
            </a:xfrm>
            <a:prstGeom prst="rect">
              <a:avLst/>
            </a:prstGeom>
          </p:spPr>
        </p:pic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2873853"/>
              <a:ext cx="3600450" cy="2705830"/>
            </a:xfrm>
            <a:prstGeom prst="rect">
              <a:avLst/>
            </a:prstGeom>
          </p:spPr>
        </p:pic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0"/>
              <a:ext cx="3600450" cy="270033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81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1938346"/>
            <a:ext cx="12192000" cy="2873089"/>
          </a:xfrm>
          <a:prstGeom prst="rect">
            <a:avLst/>
          </a:prstGeom>
        </p:spPr>
      </p:pic>
      <p:grpSp>
        <p:nvGrpSpPr>
          <p:cNvPr id="25" name=""/>
          <p:cNvGrpSpPr/>
          <p:nvPr/>
        </p:nvGrpSpPr>
        <p:grpSpPr>
          <a:xfrm rot="0">
            <a:off x="149831" y="181938"/>
            <a:ext cx="11881635" cy="6494124"/>
            <a:chOff x="149831" y="181938"/>
            <a:chExt cx="11881635" cy="6494124"/>
          </a:xfrm>
        </p:grpSpPr>
        <p:pic>
          <p:nvPicPr>
            <p:cNvPr id="10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431016" y="181938"/>
              <a:ext cx="3600450" cy="2699447"/>
            </a:xfrm>
            <a:prstGeom prst="rect">
              <a:avLst/>
            </a:prstGeom>
          </p:spPr>
        </p:pic>
        <p:pic>
          <p:nvPicPr>
            <p:cNvPr id="11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9831" y="3970231"/>
              <a:ext cx="3600450" cy="2705830"/>
            </a:xfrm>
            <a:prstGeom prst="rect">
              <a:avLst/>
            </a:prstGeom>
          </p:spPr>
        </p:pic>
        <p:pic>
          <p:nvPicPr>
            <p:cNvPr id="12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9831" y="181938"/>
              <a:ext cx="3600450" cy="2701607"/>
            </a:xfrm>
            <a:prstGeom prst="rect">
              <a:avLst/>
            </a:prstGeom>
          </p:spPr>
        </p:pic>
        <p:pic>
          <p:nvPicPr>
            <p:cNvPr id="13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431016" y="3974226"/>
              <a:ext cx="3600450" cy="2701835"/>
            </a:xfrm>
            <a:prstGeom prst="rect">
              <a:avLst/>
            </a:prstGeom>
          </p:spPr>
        </p:pic>
        <p:sp>
          <p:nvSpPr>
            <p:cNvPr id="14" name=""/>
            <p:cNvSpPr txBox="1"/>
            <p:nvPr/>
          </p:nvSpPr>
          <p:spPr>
            <a:xfrm>
              <a:off x="3750281" y="181938"/>
              <a:ext cx="1808680" cy="3876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2000" b="1">
                  <a:solidFill>
                    <a:schemeClr val="lt1"/>
                  </a:solidFill>
                </a:rPr>
                <a:t>Intrusion </a:t>
              </a:r>
              <a:r>
                <a:rPr lang="ko-KR" altLang="en-US" sz="2000" b="1">
                  <a:solidFill>
                    <a:schemeClr val="lt1"/>
                  </a:solidFill>
                </a:rPr>
                <a:t>침입</a:t>
              </a:r>
              <a:endParaRPr lang="ko-KR" altLang="en-US" sz="2000" b="1">
                <a:solidFill>
                  <a:schemeClr val="lt1"/>
                </a:solidFill>
              </a:endParaRPr>
            </a:p>
          </p:txBody>
        </p:sp>
        <p:sp>
          <p:nvSpPr>
            <p:cNvPr id="15" name=""/>
            <p:cNvSpPr txBox="1"/>
            <p:nvPr/>
          </p:nvSpPr>
          <p:spPr>
            <a:xfrm>
              <a:off x="6804275" y="181938"/>
              <a:ext cx="1862191" cy="38765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Loitering 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배회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" name=""/>
            <p:cNvSpPr txBox="1"/>
            <p:nvPr/>
          </p:nvSpPr>
          <p:spPr>
            <a:xfrm>
              <a:off x="3750280" y="6285748"/>
              <a:ext cx="2345720" cy="38937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Falling down 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쓰러짐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"/>
            <p:cNvSpPr txBox="1"/>
            <p:nvPr/>
          </p:nvSpPr>
          <p:spPr>
            <a:xfrm>
              <a:off x="7371494" y="6282314"/>
              <a:ext cx="1177247" cy="39280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Fire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화재</a:t>
              </a:r>
  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8" name=""/>
            <p:cNvSpPr txBox="1"/>
            <p:nvPr/>
          </p:nvSpPr>
          <p:spPr>
            <a:xfrm>
              <a:off x="4684534" y="3219046"/>
              <a:ext cx="2822932" cy="41990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en-US" altLang="ko-KR" sz="2200" b="1">
                  <a:solidFill>
                    <a:schemeClr val="lt1"/>
                  </a:solidFill>
                </a:rPr>
                <a:t>Deep Learning </a:t>
              </a:r>
              <a:r>
                <a:rPr lang="ko-KR" altLang="en-US" sz="2200" b="1">
                  <a:solidFill>
                    <a:schemeClr val="lt1"/>
                  </a:solidFill>
                </a:rPr>
                <a:t>딥러닝</a:t>
              </a:r>
              <a:endParaRPr lang="ko-KR" altLang="en-US" sz="2200" b="1">
                <a:solidFill>
                  <a:schemeClr val="lt1"/>
                </a:solidFill>
              </a:endParaRPr>
            </a:p>
          </p:txBody>
        </p:sp>
        <p:sp>
          <p:nvSpPr>
            <p:cNvPr id="19" name=""/>
            <p:cNvSpPr/>
            <p:nvPr/>
          </p:nvSpPr>
          <p:spPr>
            <a:xfrm>
              <a:off x="991027" y="569595"/>
              <a:ext cx="834775" cy="1494868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"/>
            <p:cNvSpPr/>
            <p:nvPr/>
          </p:nvSpPr>
          <p:spPr>
            <a:xfrm>
              <a:off x="8609029" y="914635"/>
              <a:ext cx="656762" cy="1149828"/>
            </a:xfrm>
            <a:prstGeom prst="rect">
              <a:avLst/>
            </a:prstGeom>
            <a:noFill/>
            <a:ln w="76200" cap="flat" cmpd="sng" algn="ctr">
              <a:solidFill>
                <a:srgbClr val="ffd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2" name=""/>
            <p:cNvSpPr/>
            <p:nvPr/>
          </p:nvSpPr>
          <p:spPr>
            <a:xfrm>
              <a:off x="2325577" y="5325144"/>
              <a:ext cx="1377077" cy="764444"/>
            </a:xfrm>
            <a:prstGeom prst="rect">
              <a:avLst/>
            </a:prstGeom>
            <a:noFill/>
            <a:ln w="76200" cap="flat" cmpd="sng" algn="ctr">
              <a:solidFill>
                <a:srgbClr val="ffd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3" name=""/>
            <p:cNvSpPr/>
            <p:nvPr/>
          </p:nvSpPr>
          <p:spPr>
            <a:xfrm>
              <a:off x="8520023" y="5116056"/>
              <a:ext cx="745768" cy="455077"/>
            </a:xfrm>
            <a:prstGeom prst="rect">
              <a:avLst/>
            </a:prstGeom>
            <a:noFill/>
            <a:ln w="76200" cap="flat" cmpd="sng" algn="ctr">
              <a:solidFill>
                <a:srgbClr val="ffd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4" name=""/>
            <p:cNvSpPr/>
            <p:nvPr/>
          </p:nvSpPr>
          <p:spPr>
            <a:xfrm>
              <a:off x="10161507" y="5095608"/>
              <a:ext cx="335298" cy="455077"/>
            </a:xfrm>
            <a:prstGeom prst="rect">
              <a:avLst/>
            </a:prstGeom>
            <a:noFill/>
            <a:ln w="76200" cap="flat" cmpd="sng" algn="ctr">
              <a:solidFill>
                <a:srgbClr val="ffd7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 txBox="1"/>
          <p:nvPr/>
        </p:nvSpPr>
        <p:spPr>
          <a:xfrm>
            <a:off x="0" y="350399"/>
            <a:ext cx="12192001" cy="495900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5000" b="1">
                <a:solidFill>
                  <a:srgbClr val="081525"/>
                </a:solidFill>
              </a:rPr>
              <a:t>YOLOvP</a:t>
            </a:r>
            <a:endParaRPr lang="en-US" altLang="ko-KR" sz="1000" b="1">
              <a:solidFill>
                <a:srgbClr val="081525"/>
              </a:solidFill>
            </a:endParaRPr>
          </a:p>
          <a:p>
            <a:pPr lvl="0" algn="ctr">
              <a:defRPr/>
            </a:pPr>
            <a:r>
              <a:rPr lang="en-US" altLang="ko-KR" sz="6000" b="1">
                <a:solidFill>
                  <a:srgbClr val="081525"/>
                </a:solidFill>
              </a:rPr>
              <a:t>You Only </a:t>
            </a:r>
            <a:r>
              <a:rPr lang="en-US" altLang="ko-KR" sz="6000" b="1">
                <a:solidFill>
                  <a:srgbClr val="ff0000"/>
                </a:solidFill>
              </a:rPr>
              <a:t>Live-Stream</a:t>
            </a:r>
            <a:r>
              <a:rPr lang="en-US" altLang="ko-KR" sz="6000" b="1">
                <a:solidFill>
                  <a:srgbClr val="081525"/>
                </a:solidFill>
              </a:rPr>
              <a:t> Once </a:t>
            </a:r>
            <a:endParaRPr lang="en-US" altLang="ko-KR" sz="6000" b="1">
              <a:solidFill>
                <a:srgbClr val="081525"/>
              </a:solidFill>
            </a:endParaRPr>
          </a:p>
          <a:p>
            <a:pPr lvl="0" algn="ctr">
              <a:defRPr/>
            </a:pPr>
            <a:r>
              <a:rPr lang="en-US" altLang="ko-KR" sz="6000" b="1">
                <a:solidFill>
                  <a:srgbClr val="081525"/>
                </a:solidFill>
              </a:rPr>
              <a:t>(ver Prototype)</a:t>
            </a:r>
            <a:endParaRPr lang="en-US" altLang="ko-KR" sz="6000" b="1">
              <a:solidFill>
                <a:srgbClr val="08152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/>
          <p:nvPr/>
        </p:nvSpPr>
        <p:spPr>
          <a:xfrm>
            <a:off x="3615532" y="1490710"/>
            <a:ext cx="4811388" cy="4055834"/>
          </a:xfrm>
          <a:prstGeom prst="pentagon">
            <a:avLst>
              <a:gd name="hf" fmla="val 105146"/>
              <a:gd name="vf" fmla="val 110557"/>
            </a:avLst>
          </a:prstGeom>
          <a:noFill/>
          <a:ln w="76200">
            <a:solidFill>
              <a:srgbClr val="3057b9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59" name=""/>
          <p:cNvSpPr txBox="1"/>
          <p:nvPr/>
        </p:nvSpPr>
        <p:spPr>
          <a:xfrm>
            <a:off x="2769305" y="2725218"/>
            <a:ext cx="6653389" cy="237031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5000" b="1">
                <a:solidFill>
                  <a:srgbClr val="081525"/>
                </a:solidFill>
                <a:effectLst>
                  <a:reflection blurRad="6350" stA="50000" endA="300" endPos="35000" dir="5400000" sy="-100000" algn="bl" rotWithShape="0"/>
                </a:effectLst>
              </a:rPr>
              <a:t>YOLOvP</a:t>
            </a:r>
            <a:endParaRPr lang="en-US" altLang="ko-KR" sz="15000" b="1">
              <a:solidFill>
                <a:srgbClr val="081525"/>
              </a:solidFill>
              <a:effectLst>
                <a:reflection blurRad="6350" stA="50000" endA="300" endPos="35000" dir="5400000" sy="-100000" algn="bl" rotWithShape="0"/>
              </a:effectLst>
            </a:endParaRPr>
          </a:p>
        </p:txBody>
      </p:sp>
      <p:pic>
        <p:nvPicPr>
          <p:cNvPr id="60" name="그림 16" descr="텍스트, 표지판, 클립아트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11090" t="15930" r="10730" b="14720"/>
          <a:stretch>
            <a:fillRect/>
          </a:stretch>
        </p:blipFill>
        <p:spPr>
          <a:xfrm>
            <a:off x="4295775" y="323328"/>
            <a:ext cx="3521845" cy="1167382"/>
          </a:xfrm>
          <a:prstGeom prst="rect">
            <a:avLst/>
          </a:prstGeom>
          <a:ln>
            <a:solidFill>
              <a:srgbClr val="ffe7d8">
                <a:alpha val="100000"/>
              </a:srgbClr>
            </a:solidFill>
          </a:ln>
        </p:spPr>
      </p:pic>
      <p:pic>
        <p:nvPicPr>
          <p:cNvPr id="61" name="그림 10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4">
            <a:lum contrast="40000"/>
          </a:blip>
          <a:srcRect r="3850" b="15860"/>
          <a:stretch>
            <a:fillRect/>
          </a:stretch>
        </p:blipFill>
        <p:spPr>
          <a:xfrm>
            <a:off x="969080" y="5546545"/>
            <a:ext cx="3600449" cy="959993"/>
          </a:xfrm>
          <a:prstGeom prst="rect">
            <a:avLst/>
          </a:prstGeom>
          <a:ln>
            <a:solidFill>
              <a:srgbClr val="ffe7d8">
                <a:alpha val="100000"/>
              </a:srgbClr>
            </a:solidFill>
          </a:ln>
        </p:spPr>
      </p:pic>
      <p:pic>
        <p:nvPicPr>
          <p:cNvPr id="62" name="그림 12"/>
          <p:cNvPicPr>
            <a:picLocks noChangeAspect="1"/>
          </p:cNvPicPr>
          <p:nvPr/>
        </p:nvPicPr>
        <p:blipFill rotWithShape="1">
          <a:blip r:embed="rId5">
            <a:lum contrast="50000"/>
          </a:blip>
          <a:srcRect l="1570" t="19380" r="4080" b="24020"/>
          <a:stretch>
            <a:fillRect/>
          </a:stretch>
        </p:blipFill>
        <p:spPr>
          <a:xfrm>
            <a:off x="8426920" y="2113584"/>
            <a:ext cx="3600450" cy="962754"/>
          </a:xfrm>
          <a:prstGeom prst="rect">
            <a:avLst/>
          </a:prstGeom>
          <a:ln>
            <a:solidFill>
              <a:srgbClr val="ffe7d8">
                <a:alpha val="100000"/>
              </a:srgbClr>
            </a:solidFill>
          </a:ln>
        </p:spPr>
      </p:pic>
      <p:pic>
        <p:nvPicPr>
          <p:cNvPr id="64" name="그림 37"/>
          <p:cNvPicPr>
            <a:picLocks noChangeAspect="1"/>
          </p:cNvPicPr>
          <p:nvPr/>
        </p:nvPicPr>
        <p:blipFill rotWithShape="1">
          <a:blip r:embed="rId6">
            <a:lum contrast="40000"/>
          </a:blip>
          <a:srcRect l="11360" t="38800" r="9090" b="41140"/>
          <a:stretch>
            <a:fillRect/>
          </a:stretch>
        </p:blipFill>
        <p:spPr>
          <a:xfrm>
            <a:off x="0" y="2082746"/>
            <a:ext cx="3600449" cy="993592"/>
          </a:xfrm>
          <a:prstGeom prst="rect">
            <a:avLst/>
          </a:prstGeom>
          <a:ln>
            <a:solidFill>
              <a:srgbClr val="ffe7d8">
                <a:alpha val="100000"/>
              </a:srgbClr>
            </a:solidFill>
          </a:ln>
        </p:spPr>
      </p:pic>
      <p:grpSp>
        <p:nvGrpSpPr>
          <p:cNvPr id="73" name=""/>
          <p:cNvGrpSpPr/>
          <p:nvPr/>
        </p:nvGrpSpPr>
        <p:grpSpPr>
          <a:xfrm rot="0">
            <a:off x="7489504" y="5546545"/>
            <a:ext cx="3630962" cy="962879"/>
            <a:chOff x="7489504" y="5546545"/>
            <a:chExt cx="3630962" cy="962879"/>
          </a:xfrm>
        </p:grpSpPr>
        <p:pic>
          <p:nvPicPr>
            <p:cNvPr id="63" name="그림 14"/>
            <p:cNvPicPr>
              <a:picLocks noChangeAspect="1"/>
            </p:cNvPicPr>
            <p:nvPr/>
          </p:nvPicPr>
          <p:blipFill rotWithShape="1">
            <a:blip r:embed="rId7"/>
            <a:srcRect l="4920" t="70710" r="10160" b="5140"/>
            <a:stretch>
              <a:fillRect/>
            </a:stretch>
          </p:blipFill>
          <p:spPr>
            <a:xfrm>
              <a:off x="8302946" y="5546545"/>
              <a:ext cx="2817519" cy="962878"/>
            </a:xfrm>
            <a:prstGeom prst="rect">
              <a:avLst/>
            </a:prstGeom>
            <a:ln>
              <a:solidFill>
                <a:srgbClr val="ffe7d8">
                  <a:alpha val="100000"/>
                </a:srgbClr>
              </a:solidFill>
            </a:ln>
          </p:spPr>
        </p:pic>
        <p:pic>
          <p:nvPicPr>
            <p:cNvPr id="66" name="그림 14"/>
            <p:cNvPicPr>
              <a:picLocks noChangeAspect="1"/>
            </p:cNvPicPr>
            <p:nvPr/>
          </p:nvPicPr>
          <p:blipFill rotWithShape="1">
            <a:blip r:embed="rId8"/>
            <a:srcRect l="15870" t="4400" r="21120" b="28360"/>
            <a:stretch>
              <a:fillRect/>
            </a:stretch>
          </p:blipFill>
          <p:spPr>
            <a:xfrm>
              <a:off x="7489504" y="5546545"/>
              <a:ext cx="813441" cy="962879"/>
            </a:xfrm>
            <a:prstGeom prst="rect">
              <a:avLst/>
            </a:prstGeom>
            <a:ln>
              <a:solidFill>
                <a:srgbClr val="ffe7d8">
                  <a:alpha val="100000"/>
                </a:srgbClr>
              </a:solidFill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897</ep:Words>
  <ep:PresentationFormat>화면 슬라이드 쇼(4:3)</ep:PresentationFormat>
  <ep:Paragraphs>4</ep:Paragraphs>
  <ep:Slides>18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2022-06-05T10:14:03.462</dcterms:created>
  <dc:creator>chloe</dc:creator>
  <cp:lastModifiedBy>chloe</cp:lastModifiedBy>
  <dcterms:modified xsi:type="dcterms:W3CDTF">2022-06-06T02:12:28.833</dcterms:modified>
  <cp:revision>52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